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71" r:id="rId14"/>
    <p:sldId id="269" r:id="rId15"/>
    <p:sldId id="270" r:id="rId16"/>
    <p:sldId id="272" r:id="rId17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259" autoAdjust="0"/>
    <p:restoredTop sz="94660"/>
  </p:normalViewPr>
  <p:slideViewPr>
    <p:cSldViewPr>
      <p:cViewPr varScale="1">
        <p:scale>
          <a:sx n="68" d="100"/>
          <a:sy n="68" d="100"/>
        </p:scale>
        <p:origin x="-94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EFDDB3-6761-4AEC-8838-25F0EE02FDCC}" type="datetimeFigureOut">
              <a:rPr lang="fr-FR" smtClean="0"/>
              <a:t>09/03/2024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87DB1E-2AB9-4656-8A89-560186759E6B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1.png"/><Relationship Id="rId4" Type="http://schemas.openxmlformats.org/officeDocument/2006/relationships/image" Target="../media/image10.jpe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 descr="RNET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85728"/>
            <a:ext cx="1208017" cy="886173"/>
          </a:xfrm>
          <a:prstGeom prst="rect">
            <a:avLst/>
          </a:prstGeom>
        </p:spPr>
      </p:pic>
      <p:pic>
        <p:nvPicPr>
          <p:cNvPr id="5" name="Image 4" descr="ess.jf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86644" y="0"/>
            <a:ext cx="1500174" cy="1500174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71406" y="2285992"/>
            <a:ext cx="900118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Présentation du projet de Générateur</a:t>
            </a:r>
          </a:p>
          <a:p>
            <a:pPr algn="ctr"/>
            <a:r>
              <a:rPr lang="fr-FR" sz="3200" dirty="0" smtClean="0">
                <a:solidFill>
                  <a:schemeClr val="accent4">
                    <a:lumMod val="75000"/>
                  </a:schemeClr>
                </a:solidFill>
                <a:latin typeface="Arial Rounded MT Bold" pitchFamily="34" charset="0"/>
              </a:rPr>
              <a:t> de cv en ligne</a:t>
            </a:r>
            <a:endParaRPr lang="fr-FR" sz="3200" dirty="0">
              <a:solidFill>
                <a:schemeClr val="accent4">
                  <a:lumMod val="75000"/>
                </a:schemeClr>
              </a:solidFill>
              <a:latin typeface="Arial Rounded MT Bold" pitchFamily="34" charset="0"/>
            </a:endParaRPr>
          </a:p>
        </p:txBody>
      </p:sp>
      <p:sp>
        <p:nvSpPr>
          <p:cNvPr id="7" name="ZoneTexte 6"/>
          <p:cNvSpPr txBox="1"/>
          <p:nvPr/>
        </p:nvSpPr>
        <p:spPr>
          <a:xfrm>
            <a:off x="500034" y="4643446"/>
            <a:ext cx="18573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C000"/>
                </a:solidFill>
              </a:rPr>
              <a:t>Elaborée par:</a:t>
            </a:r>
          </a:p>
          <a:p>
            <a:r>
              <a:rPr lang="fr-FR" dirty="0" err="1" smtClean="0">
                <a:solidFill>
                  <a:schemeClr val="accent4">
                    <a:lumMod val="50000"/>
                  </a:schemeClr>
                </a:solidFill>
              </a:rPr>
              <a:t>Rouahi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4">
                    <a:lumMod val="50000"/>
                  </a:schemeClr>
                </a:solidFill>
              </a:rPr>
              <a:t>Hajer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  </a:t>
            </a:r>
            <a:r>
              <a:rPr lang="fr-FR" dirty="0" err="1" smtClean="0">
                <a:solidFill>
                  <a:schemeClr val="accent4">
                    <a:lumMod val="50000"/>
                  </a:schemeClr>
                </a:solidFill>
              </a:rPr>
              <a:t>Aouinet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4">
                    <a:lumMod val="50000"/>
                  </a:schemeClr>
                </a:solidFill>
              </a:rPr>
              <a:t>hamis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6643702" y="4640057"/>
            <a:ext cx="18573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rgbClr val="FFC000"/>
                </a:solidFill>
              </a:rPr>
              <a:t>Enseignante:  </a:t>
            </a:r>
          </a:p>
          <a:p>
            <a:r>
              <a:rPr lang="fr-FR" dirty="0" err="1" smtClean="0">
                <a:solidFill>
                  <a:schemeClr val="accent4">
                    <a:lumMod val="50000"/>
                  </a:schemeClr>
                </a:solidFill>
              </a:rPr>
              <a:t>Slama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fr-FR" dirty="0" err="1" smtClean="0">
                <a:solidFill>
                  <a:schemeClr val="accent4">
                    <a:lumMod val="50000"/>
                  </a:schemeClr>
                </a:solidFill>
              </a:rPr>
              <a:t>Afef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 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ZoneTexte 8"/>
          <p:cNvSpPr txBox="1"/>
          <p:nvPr/>
        </p:nvSpPr>
        <p:spPr>
          <a:xfrm>
            <a:off x="2786050" y="6143644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 smtClean="0">
                <a:solidFill>
                  <a:schemeClr val="accent4">
                    <a:lumMod val="50000"/>
                  </a:schemeClr>
                </a:solidFill>
              </a:rPr>
              <a:t>Année universitaire: 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2023-2024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571480"/>
            <a:ext cx="8229600" cy="4525963"/>
          </a:xfrm>
        </p:spPr>
        <p:txBody>
          <a:bodyPr>
            <a:normAutofit fontScale="77500" lnSpcReduction="20000"/>
          </a:bodyPr>
          <a:lstStyle/>
          <a:p>
            <a:r>
              <a:rPr lang="fr-FR" sz="3600" dirty="0">
                <a:solidFill>
                  <a:srgbClr val="FFC000"/>
                </a:solidFill>
              </a:rPr>
              <a:t>HTML &amp; CSS </a:t>
            </a:r>
            <a:r>
              <a:rPr lang="fr-FR" sz="3600" dirty="0" smtClean="0">
                <a:solidFill>
                  <a:srgbClr val="FFC000"/>
                </a:solidFill>
              </a:rPr>
              <a:t>:</a:t>
            </a:r>
          </a:p>
          <a:p>
            <a:pPr>
              <a:buNone/>
            </a:pPr>
            <a:r>
              <a:rPr lang="fr-FR" sz="2600" dirty="0" smtClean="0"/>
              <a:t>     Ces </a:t>
            </a:r>
            <a:r>
              <a:rPr lang="fr-FR" sz="2600" dirty="0"/>
              <a:t>langages de programmation sont utilisés pour élaborer la structure et le style de votre générateur de CV en ligne, lui donnant ainsi une apparence professionnelle et conviviale.</a:t>
            </a:r>
          </a:p>
          <a:p>
            <a:r>
              <a:rPr lang="fr-FR" sz="3600" dirty="0">
                <a:solidFill>
                  <a:srgbClr val="FFC000"/>
                </a:solidFill>
              </a:rPr>
              <a:t>JavaScript : </a:t>
            </a:r>
            <a:endParaRPr lang="fr-FR" sz="3600" dirty="0" smtClean="0">
              <a:solidFill>
                <a:srgbClr val="FFC000"/>
              </a:solidFill>
            </a:endParaRPr>
          </a:p>
          <a:p>
            <a:pPr>
              <a:buNone/>
            </a:pPr>
            <a:r>
              <a:rPr lang="fr-FR" sz="2400" dirty="0" smtClean="0"/>
              <a:t>     Ce </a:t>
            </a:r>
            <a:r>
              <a:rPr lang="fr-FR" sz="2400" dirty="0"/>
              <a:t>langage de programmation est essentiel pour développer les fonctionnalités interactives de votre générateur de CV, telles que la validation des formulaires et les mises à jour dynamiques de la page, améliorant ainsi l'expérience utilisateur.</a:t>
            </a:r>
          </a:p>
          <a:p>
            <a:endParaRPr lang="fr-FR" sz="2400" dirty="0"/>
          </a:p>
          <a:p>
            <a:r>
              <a:rPr lang="fr-FR" sz="3300" dirty="0" smtClean="0">
                <a:solidFill>
                  <a:srgbClr val="FFC000"/>
                </a:solidFill>
              </a:rPr>
              <a:t>PHP avec PDO : </a:t>
            </a:r>
          </a:p>
          <a:p>
            <a:pPr>
              <a:buNone/>
            </a:pPr>
            <a:r>
              <a:rPr lang="fr-FR" sz="1800" dirty="0" smtClean="0"/>
              <a:t/>
            </a:r>
            <a:br>
              <a:rPr lang="fr-FR" sz="1800" dirty="0" smtClean="0"/>
            </a:br>
            <a:r>
              <a:rPr lang="fr-FR" sz="2400" dirty="0"/>
              <a:t>PHP avec PDO dans le générateur de CV permet de se connecter à la base de données, d'exécuter des requêtes SQL sécurisées, de manipuler les données utilisateur et de les afficher dynamiquement sur les pages HTML.</a:t>
            </a:r>
            <a:br>
              <a:rPr lang="fr-FR" sz="2400" dirty="0"/>
            </a:br>
            <a:endParaRPr lang="fr-FR" sz="2400" dirty="0"/>
          </a:p>
        </p:txBody>
      </p:sp>
      <p:pic>
        <p:nvPicPr>
          <p:cNvPr id="8" name="Image 7" descr="php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5143512"/>
            <a:ext cx="1500198" cy="1500198"/>
          </a:xfrm>
          <a:prstGeom prst="rect">
            <a:avLst/>
          </a:prstGeom>
        </p:spPr>
      </p:pic>
      <p:pic>
        <p:nvPicPr>
          <p:cNvPr id="9" name="Image 8" descr="css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43504" y="5143512"/>
            <a:ext cx="1114427" cy="1502911"/>
          </a:xfrm>
          <a:prstGeom prst="rect">
            <a:avLst/>
          </a:prstGeom>
        </p:spPr>
      </p:pic>
      <p:pic>
        <p:nvPicPr>
          <p:cNvPr id="10" name="Image 9" descr="js.jpg"/>
          <p:cNvPicPr>
            <a:picLocks noChangeAspect="1"/>
          </p:cNvPicPr>
          <p:nvPr/>
        </p:nvPicPr>
        <p:blipFill>
          <a:blip r:embed="rId4"/>
          <a:srcRect l="20151" r="12679" b="19231"/>
          <a:stretch>
            <a:fillRect/>
          </a:stretch>
        </p:blipFill>
        <p:spPr>
          <a:xfrm>
            <a:off x="2857488" y="4857760"/>
            <a:ext cx="2071702" cy="2000240"/>
          </a:xfrm>
          <a:prstGeom prst="rect">
            <a:avLst/>
          </a:prstGeom>
        </p:spPr>
      </p:pic>
      <p:pic>
        <p:nvPicPr>
          <p:cNvPr id="11" name="Image 10" descr="html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43702" y="5143512"/>
            <a:ext cx="1500198" cy="15001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Utilisation de </a:t>
            </a:r>
            <a:r>
              <a:rPr lang="fr-FR" dirty="0" err="1" smtClean="0">
                <a:solidFill>
                  <a:schemeClr val="accent4">
                    <a:lumMod val="50000"/>
                  </a:schemeClr>
                </a:solidFill>
              </a:rPr>
              <a:t>Wamp</a:t>
            </a:r>
            <a:r>
              <a:rPr lang="fr-FR" dirty="0" err="1">
                <a:solidFill>
                  <a:schemeClr val="accent4">
                    <a:lumMod val="50000"/>
                  </a:schemeClr>
                </a:solidFill>
              </a:rPr>
              <a:t>S</a:t>
            </a:r>
            <a:r>
              <a:rPr lang="fr-FR" dirty="0" err="1" smtClean="0">
                <a:solidFill>
                  <a:schemeClr val="accent4">
                    <a:lumMod val="50000"/>
                  </a:schemeClr>
                </a:solidFill>
              </a:rPr>
              <a:t>erver</a:t>
            </a: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 comme Base de données locale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928802"/>
            <a:ext cx="8229600" cy="2543180"/>
          </a:xfrm>
        </p:spPr>
        <p:txBody>
          <a:bodyPr/>
          <a:lstStyle/>
          <a:p>
            <a:pPr>
              <a:buNone/>
            </a:pPr>
            <a:r>
              <a:rPr lang="fr-FR" dirty="0" smtClean="0"/>
              <a:t/>
            </a:r>
            <a:br>
              <a:rPr lang="fr-FR" dirty="0" smtClean="0"/>
            </a:br>
            <a:r>
              <a:rPr lang="fr-FR" sz="2800" dirty="0" err="1"/>
              <a:t>WampServer</a:t>
            </a:r>
            <a:r>
              <a:rPr lang="fr-FR" sz="2800" dirty="0"/>
              <a:t> est utilisé comme une base de données locale pour développer et tester des </a:t>
            </a:r>
            <a:r>
              <a:rPr lang="fr-FR" sz="2800" dirty="0" smtClean="0"/>
              <a:t>sites </a:t>
            </a:r>
            <a:r>
              <a:rPr lang="fr-FR" sz="2800" dirty="0"/>
              <a:t>web sur </a:t>
            </a:r>
            <a:r>
              <a:rPr lang="fr-FR" sz="2800" dirty="0" smtClean="0"/>
              <a:t>notre </a:t>
            </a:r>
            <a:r>
              <a:rPr lang="fr-FR" sz="2800" dirty="0"/>
              <a:t>propre ordinateur avant de les déployer sur un serveur en ligne.</a:t>
            </a:r>
          </a:p>
        </p:txBody>
      </p:sp>
      <p:pic>
        <p:nvPicPr>
          <p:cNvPr id="4" name="Image 3" descr="wamp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0364" y="4643446"/>
            <a:ext cx="3500462" cy="148135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Code qui permet de générer le cv 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Espace réservé du contenu 3" descr="code1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14282" y="1928802"/>
            <a:ext cx="4384601" cy="4025897"/>
          </a:xfrm>
        </p:spPr>
      </p:pic>
      <p:pic>
        <p:nvPicPr>
          <p:cNvPr id="5" name="Image 4" descr="code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11992" y="1928802"/>
            <a:ext cx="4236358" cy="40005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Exemple de cv généré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Espace réservé du contenu 3" descr="cvcv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1538" y="1212638"/>
            <a:ext cx="7358114" cy="543107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chemeClr val="accent4">
                    <a:lumMod val="50000"/>
                  </a:schemeClr>
                </a:solidFill>
              </a:rPr>
              <a:t>Code qui permet de vérifier si le compte existe  ou pas dans la base de données</a:t>
            </a:r>
            <a:endParaRPr lang="fr-FR" sz="3200" dirty="0"/>
          </a:p>
        </p:txBody>
      </p:sp>
      <p:pic>
        <p:nvPicPr>
          <p:cNvPr id="4" name="Espace réservé du contenu 3" descr="codeinsc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8662" y="1571612"/>
            <a:ext cx="7299941" cy="4857784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>
                <a:solidFill>
                  <a:schemeClr val="accent4">
                    <a:lumMod val="50000"/>
                  </a:schemeClr>
                </a:solidFill>
              </a:rPr>
              <a:t>Code qui permet de vérifier si le compte existe  ou pas dans la base de données</a:t>
            </a:r>
            <a:endParaRPr lang="fr-FR" sz="3200" dirty="0"/>
          </a:p>
        </p:txBody>
      </p:sp>
      <p:pic>
        <p:nvPicPr>
          <p:cNvPr id="6" name="Espace réservé du contenu 5" descr="codeconn.PN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7290" y="1500174"/>
            <a:ext cx="6715172" cy="513082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Exemple de la base de données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Espace réservé du contenu 3" descr="base.PNG"/>
          <p:cNvPicPr>
            <a:picLocks noGrp="1" noChangeAspect="1"/>
          </p:cNvPicPr>
          <p:nvPr>
            <p:ph idx="1"/>
          </p:nvPr>
        </p:nvPicPr>
        <p:blipFill>
          <a:blip r:embed="rId2"/>
          <a:srcRect r="11239"/>
          <a:stretch>
            <a:fillRect/>
          </a:stretch>
        </p:blipFill>
        <p:spPr>
          <a:xfrm>
            <a:off x="285720" y="1428736"/>
            <a:ext cx="8657826" cy="50006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42910" y="357166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/>
            </a:r>
            <a:b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</a:br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Sommaire</a:t>
            </a:r>
            <a:b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</a:b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85720" y="1714488"/>
            <a:ext cx="8429684" cy="4786346"/>
          </a:xfrm>
        </p:spPr>
        <p:txBody>
          <a:bodyPr>
            <a:normAutofit fontScale="92500" lnSpcReduction="10000"/>
          </a:bodyPr>
          <a:lstStyle/>
          <a:p>
            <a:pPr marL="514350" indent="-514350" algn="l"/>
            <a:r>
              <a:rPr lang="fr-FR" sz="2000" dirty="0" smtClean="0">
                <a:solidFill>
                  <a:schemeClr val="accent4">
                    <a:lumMod val="50000"/>
                  </a:schemeClr>
                </a:solidFill>
              </a:rPr>
              <a:t>1.Introduction…………………………………...........................................................................3</a:t>
            </a:r>
          </a:p>
          <a:p>
            <a:pPr marL="514350" indent="-514350" algn="l"/>
            <a:r>
              <a:rPr lang="fr-FR" sz="2000" dirty="0" smtClean="0">
                <a:solidFill>
                  <a:schemeClr val="accent4">
                    <a:lumMod val="50000"/>
                  </a:schemeClr>
                </a:solidFill>
              </a:rPr>
              <a:t>2.Problème et solution…………………………………………………………………………………..………4</a:t>
            </a:r>
          </a:p>
          <a:p>
            <a:pPr marL="514350" indent="-514350" algn="l"/>
            <a:r>
              <a:rPr lang="fr-FR" sz="2000" dirty="0" smtClean="0">
                <a:solidFill>
                  <a:schemeClr val="accent4">
                    <a:lumMod val="50000"/>
                  </a:schemeClr>
                </a:solidFill>
              </a:rPr>
              <a:t>3.Fonctionnalités principales……………………..................................................................5</a:t>
            </a:r>
          </a:p>
          <a:p>
            <a:pPr marL="514350" indent="-514350" algn="l"/>
            <a:r>
              <a:rPr lang="fr-FR" sz="1600" dirty="0" smtClean="0">
                <a:solidFill>
                  <a:schemeClr val="accent4">
                    <a:lumMod val="50000"/>
                  </a:schemeClr>
                </a:solidFill>
              </a:rPr>
              <a:t>      </a:t>
            </a:r>
            <a:r>
              <a:rPr lang="fr-FR" sz="1600" dirty="0" smtClean="0">
                <a:solidFill>
                  <a:schemeClr val="accent4">
                    <a:lumMod val="50000"/>
                  </a:schemeClr>
                </a:solidFill>
              </a:rPr>
              <a:t>3.1.</a:t>
            </a:r>
            <a:r>
              <a:rPr lang="fr-FR" sz="1600" dirty="0" smtClean="0"/>
              <a:t> Page d’accueil……………………………………...............................................................................................5</a:t>
            </a:r>
          </a:p>
          <a:p>
            <a:pPr marL="514350" indent="-514350" algn="l"/>
            <a:r>
              <a:rPr lang="fr-FR" sz="1600" dirty="0" smtClean="0"/>
              <a:t>      3.2. Inscription…………………………………………………………………………………………………………………………….……..6</a:t>
            </a:r>
          </a:p>
          <a:p>
            <a:pPr marL="514350" indent="-514350" algn="l"/>
            <a:r>
              <a:rPr lang="fr-FR" sz="1600" dirty="0" smtClean="0"/>
              <a:t>      3.3.Connexion…………………………………………………………………………………………………….………………………………7</a:t>
            </a:r>
          </a:p>
          <a:p>
            <a:pPr marL="514350" indent="-514350" algn="l"/>
            <a:r>
              <a:rPr lang="fr-FR" sz="1600" dirty="0" smtClean="0"/>
              <a:t>      3.4.Formulaire…………………………………………………………………………………………………………………………………...8</a:t>
            </a:r>
          </a:p>
          <a:p>
            <a:pPr marL="514350" indent="-514350" algn="l"/>
            <a:r>
              <a:rPr lang="fr-FR" sz="2000" dirty="0">
                <a:solidFill>
                  <a:schemeClr val="accent4">
                    <a:lumMod val="50000"/>
                  </a:schemeClr>
                </a:solidFill>
              </a:rPr>
              <a:t>4</a:t>
            </a:r>
            <a:r>
              <a:rPr lang="fr-FR" sz="2000" dirty="0" smtClean="0">
                <a:solidFill>
                  <a:schemeClr val="accent4">
                    <a:lumMod val="50000"/>
                  </a:schemeClr>
                </a:solidFill>
              </a:rPr>
              <a:t>.Fonctionnalités principales………………………………………….………………………………........9</a:t>
            </a:r>
          </a:p>
          <a:p>
            <a:pPr marL="514350" indent="-514350" algn="l"/>
            <a:r>
              <a:rPr lang="fr-FR" sz="2000" dirty="0">
                <a:solidFill>
                  <a:schemeClr val="accent4">
                    <a:lumMod val="50000"/>
                  </a:schemeClr>
                </a:solidFill>
              </a:rPr>
              <a:t>5</a:t>
            </a:r>
            <a:r>
              <a:rPr lang="fr-FR" sz="2000" dirty="0" smtClean="0">
                <a:solidFill>
                  <a:schemeClr val="accent4">
                    <a:lumMod val="50000"/>
                  </a:schemeClr>
                </a:solidFill>
              </a:rPr>
              <a:t>. Utilisation de </a:t>
            </a:r>
            <a:r>
              <a:rPr lang="fr-FR" sz="2000" dirty="0" err="1" smtClean="0">
                <a:solidFill>
                  <a:schemeClr val="accent4">
                    <a:lumMod val="50000"/>
                  </a:schemeClr>
                </a:solidFill>
              </a:rPr>
              <a:t>WampServer</a:t>
            </a:r>
            <a:r>
              <a:rPr lang="fr-FR" sz="2000" dirty="0" smtClean="0">
                <a:solidFill>
                  <a:schemeClr val="accent4">
                    <a:lumMod val="50000"/>
                  </a:schemeClr>
                </a:solidFill>
              </a:rPr>
              <a:t> comme Base de données locale.................................11</a:t>
            </a:r>
          </a:p>
          <a:p>
            <a:pPr marL="514350" indent="-514350" algn="l"/>
            <a:r>
              <a:rPr lang="fr-FR" sz="2000" dirty="0">
                <a:solidFill>
                  <a:schemeClr val="accent4">
                    <a:lumMod val="50000"/>
                  </a:schemeClr>
                </a:solidFill>
              </a:rPr>
              <a:t>6</a:t>
            </a:r>
            <a:r>
              <a:rPr lang="fr-FR" sz="2000" dirty="0" smtClean="0">
                <a:solidFill>
                  <a:schemeClr val="accent4">
                    <a:lumMod val="50000"/>
                  </a:schemeClr>
                </a:solidFill>
              </a:rPr>
              <a:t>. Exemple des codes PHP...........................................................................................12</a:t>
            </a:r>
          </a:p>
          <a:p>
            <a:pPr marL="514350" indent="-514350" algn="l"/>
            <a:r>
              <a:rPr lang="fr-FR" sz="1600" dirty="0" smtClean="0">
                <a:solidFill>
                  <a:schemeClr val="accent4">
                    <a:lumMod val="50000"/>
                  </a:schemeClr>
                </a:solidFill>
              </a:rPr>
              <a:t>     6.1.</a:t>
            </a:r>
            <a:r>
              <a:rPr lang="fr-FR" sz="1600" dirty="0" smtClean="0"/>
              <a:t> </a:t>
            </a:r>
            <a:r>
              <a:rPr lang="fr-FR" sz="1600" dirty="0" smtClean="0"/>
              <a:t>Code qui génère le cv</a:t>
            </a:r>
            <a:r>
              <a:rPr lang="fr-FR" sz="1600" dirty="0" smtClean="0"/>
              <a:t>………………….......................................................................................................12</a:t>
            </a:r>
          </a:p>
          <a:p>
            <a:pPr marL="514350" indent="-514350" algn="l"/>
            <a:r>
              <a:rPr lang="fr-FR" sz="1600" dirty="0" smtClean="0">
                <a:solidFill>
                  <a:schemeClr val="accent4">
                    <a:lumMod val="50000"/>
                  </a:schemeClr>
                </a:solidFill>
              </a:rPr>
              <a:t>     6.2.</a:t>
            </a:r>
            <a:r>
              <a:rPr lang="fr-FR" sz="1600" dirty="0" smtClean="0"/>
              <a:t> Exemple de cv généré…………………......................................................................................................12</a:t>
            </a:r>
          </a:p>
          <a:p>
            <a:pPr marL="514350" indent="-514350" algn="l"/>
            <a:r>
              <a:rPr lang="fr-FR" sz="1600" dirty="0" smtClean="0"/>
              <a:t>     6.3. </a:t>
            </a:r>
            <a:r>
              <a:rPr lang="fr-FR" sz="1600" dirty="0" smtClean="0"/>
              <a:t>Code de vérification de l’inscription</a:t>
            </a:r>
            <a:r>
              <a:rPr lang="fr-FR" sz="1600" dirty="0" smtClean="0"/>
              <a:t>……………………………………………………………….…………….…………..…..13</a:t>
            </a:r>
          </a:p>
          <a:p>
            <a:pPr marL="514350" indent="-514350" algn="l"/>
            <a:r>
              <a:rPr lang="fr-FR" sz="1600" dirty="0" smtClean="0"/>
              <a:t>     6.4.Code de vérification de la connexion…………………………….………………………………… ……….…………..………14</a:t>
            </a:r>
          </a:p>
          <a:p>
            <a:pPr marL="514350" indent="-514350" algn="l"/>
            <a:r>
              <a:rPr lang="fr-FR" sz="1600" dirty="0" smtClean="0">
                <a:solidFill>
                  <a:schemeClr val="accent4">
                    <a:lumMod val="50000"/>
                  </a:schemeClr>
                </a:solidFill>
              </a:rPr>
              <a:t>     6.5.</a:t>
            </a:r>
            <a:r>
              <a:rPr lang="fr-FR" sz="1600" dirty="0" smtClean="0"/>
              <a:t> </a:t>
            </a:r>
            <a:r>
              <a:rPr lang="fr-FR" sz="1600" dirty="0" smtClean="0"/>
              <a:t>Exemple de base de données</a:t>
            </a:r>
            <a:r>
              <a:rPr lang="fr-FR" sz="1600" dirty="0" smtClean="0"/>
              <a:t>…………………...........................................................................................12</a:t>
            </a:r>
          </a:p>
          <a:p>
            <a:pPr marL="514350" indent="-514350" algn="l"/>
            <a:r>
              <a:rPr lang="fr-FR" sz="1600" dirty="0" smtClean="0"/>
              <a:t>     </a:t>
            </a:r>
            <a:endParaRPr lang="fr-FR" sz="16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/>
            <a:endParaRPr lang="fr-FR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/>
            <a:endParaRPr lang="fr-FR" sz="2000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/>
            <a:endParaRPr lang="fr-FR" sz="1600" dirty="0" smtClean="0"/>
          </a:p>
          <a:p>
            <a:pPr marL="514350" indent="-514350" algn="l"/>
            <a:endParaRPr lang="fr-FR" dirty="0" smtClean="0"/>
          </a:p>
          <a:p>
            <a:pPr marL="514350" indent="-514350" algn="l"/>
            <a:endParaRPr lang="fr-FR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>
              <a:buAutoNum type="arabicPeriod"/>
            </a:pPr>
            <a:endParaRPr lang="fr-FR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>
              <a:buAutoNum type="arabicPeriod"/>
            </a:pPr>
            <a:endParaRPr lang="fr-FR" dirty="0" smtClean="0">
              <a:solidFill>
                <a:schemeClr val="accent4">
                  <a:lumMod val="50000"/>
                </a:schemeClr>
              </a:solidFill>
            </a:endParaRPr>
          </a:p>
          <a:p>
            <a:pPr marL="514350" indent="-514350" algn="l">
              <a:buAutoNum type="arabicPeriod"/>
            </a:pPr>
            <a:endParaRPr lang="fr-FR" dirty="0" smtClean="0">
              <a:solidFill>
                <a:schemeClr val="accent4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Introduction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474937"/>
            <a:ext cx="8229600" cy="1668443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fr-FR" sz="2400" dirty="0"/>
              <a:t>Notre projet vise à concevoir un générateur de CV en utilisant PHP orienté objet (OO) et une base de données PDO. Divisé en deux parties - Front et Back - notre générateur de CV permettra aux utilisateurs de créer, gérer et stocker leurs CV en ligne de manière intuitive.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Problème et solution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2546375"/>
            <a:ext cx="8229600" cy="2025633"/>
          </a:xfrm>
        </p:spPr>
        <p:txBody>
          <a:bodyPr>
            <a:normAutofit/>
          </a:bodyPr>
          <a:lstStyle/>
          <a:p>
            <a:r>
              <a:rPr lang="fr-FR" sz="2400" dirty="0" smtClean="0"/>
              <a:t> Le processus traditionnel de création de cv peut être complexe.</a:t>
            </a:r>
          </a:p>
          <a:p>
            <a:r>
              <a:rPr lang="fr-FR" sz="2400" dirty="0" smtClean="0">
                <a:solidFill>
                  <a:srgbClr val="FFC000"/>
                </a:solidFill>
              </a:rPr>
              <a:t>Notre solution : </a:t>
            </a:r>
            <a:r>
              <a:rPr lang="fr-FR" sz="2400" dirty="0" smtClean="0"/>
              <a:t>un générateur de cv en ligne pour créer rapidement des cv professionnels</a:t>
            </a:r>
            <a:endParaRPr lang="fr-F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Fonctionnalités principales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Page d’accueil:</a:t>
            </a:r>
            <a:endParaRPr lang="fr-FR" dirty="0"/>
          </a:p>
        </p:txBody>
      </p:sp>
      <p:pic>
        <p:nvPicPr>
          <p:cNvPr id="4" name="Image 3" descr="ac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71538" y="2500306"/>
            <a:ext cx="6679453" cy="364333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Fonctionnalités principales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Inscription :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4" name="Image 3" descr="insc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8662" y="2143116"/>
            <a:ext cx="6858048" cy="442235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Fonctionnalités principales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Connexion</a:t>
            </a:r>
            <a:r>
              <a:rPr lang="fr-FR" dirty="0" smtClean="0"/>
              <a:t> :</a:t>
            </a:r>
          </a:p>
          <a:p>
            <a:pPr>
              <a:buNone/>
            </a:pPr>
            <a:endParaRPr lang="fr-FR" dirty="0"/>
          </a:p>
        </p:txBody>
      </p:sp>
      <p:pic>
        <p:nvPicPr>
          <p:cNvPr id="6" name="Image 5" descr="con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00430" y="1785926"/>
            <a:ext cx="3987158" cy="478634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Fonctionnalités principales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Formulaire:</a:t>
            </a:r>
            <a:endParaRPr lang="fr-FR" dirty="0"/>
          </a:p>
        </p:txBody>
      </p:sp>
      <p:pic>
        <p:nvPicPr>
          <p:cNvPr id="4" name="Image 3" descr="cv1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714620"/>
            <a:ext cx="4009821" cy="3629418"/>
          </a:xfrm>
          <a:prstGeom prst="rect">
            <a:avLst/>
          </a:prstGeom>
        </p:spPr>
      </p:pic>
      <p:pic>
        <p:nvPicPr>
          <p:cNvPr id="5" name="Image 4" descr="cv2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2643182"/>
            <a:ext cx="4286248" cy="386824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4">
                    <a:lumMod val="50000"/>
                  </a:schemeClr>
                </a:solidFill>
              </a:rPr>
              <a:t>Technologies utilisées</a:t>
            </a:r>
            <a:endParaRPr lang="fr-FR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Nous avons utilisé pour développer noter site web :</a:t>
            </a:r>
          </a:p>
          <a:p>
            <a:pPr>
              <a:buNone/>
            </a:pPr>
            <a:r>
              <a:rPr lang="fr-FR" dirty="0" smtClean="0"/>
              <a:t>Pour le Front End:</a:t>
            </a:r>
          </a:p>
          <a:p>
            <a:r>
              <a:rPr lang="fr-FR" dirty="0" smtClean="0"/>
              <a:t>HTML5</a:t>
            </a:r>
          </a:p>
          <a:p>
            <a:r>
              <a:rPr lang="fr-FR" dirty="0" smtClean="0"/>
              <a:t>CSS3</a:t>
            </a:r>
          </a:p>
          <a:p>
            <a:r>
              <a:rPr lang="fr-FR" dirty="0" smtClean="0"/>
              <a:t>JAVASCRIPT</a:t>
            </a:r>
          </a:p>
          <a:p>
            <a:pPr>
              <a:buNone/>
            </a:pPr>
            <a:r>
              <a:rPr lang="fr-FR" dirty="0"/>
              <a:t>P</a:t>
            </a:r>
            <a:r>
              <a:rPr lang="fr-FR" dirty="0" smtClean="0"/>
              <a:t>our le Back End:</a:t>
            </a:r>
            <a:endParaRPr lang="fr-FR" dirty="0" smtClean="0"/>
          </a:p>
          <a:p>
            <a:r>
              <a:rPr lang="fr-FR" dirty="0" smtClean="0"/>
              <a:t>PHP avec PDO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255</TotalTime>
  <Words>398</Words>
  <Application>Microsoft Office PowerPoint</Application>
  <PresentationFormat>Affichage à l'écran (4:3)</PresentationFormat>
  <Paragraphs>65</Paragraphs>
  <Slides>16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17" baseType="lpstr">
      <vt:lpstr>Thème Office</vt:lpstr>
      <vt:lpstr>Diapositive 1</vt:lpstr>
      <vt:lpstr> Sommaire </vt:lpstr>
      <vt:lpstr>Introduction</vt:lpstr>
      <vt:lpstr>Problème et solution</vt:lpstr>
      <vt:lpstr>Fonctionnalités principales</vt:lpstr>
      <vt:lpstr>Fonctionnalités principales</vt:lpstr>
      <vt:lpstr>Fonctionnalités principales</vt:lpstr>
      <vt:lpstr>Fonctionnalités principales</vt:lpstr>
      <vt:lpstr>Technologies utilisées</vt:lpstr>
      <vt:lpstr>Diapositive 10</vt:lpstr>
      <vt:lpstr>Utilisation de WampServer comme Base de données locale</vt:lpstr>
      <vt:lpstr>Code qui permet de générer le cv </vt:lpstr>
      <vt:lpstr>Exemple de cv généré</vt:lpstr>
      <vt:lpstr>Code qui permet de vérifier si le compte existe  ou pas dans la base de données</vt:lpstr>
      <vt:lpstr>Code qui permet de vérifier si le compte existe  ou pas dans la base de données</vt:lpstr>
      <vt:lpstr>Exemple de la base de données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HAMIS</dc:creator>
  <cp:lastModifiedBy>HAMIS</cp:lastModifiedBy>
  <cp:revision>26</cp:revision>
  <dcterms:created xsi:type="dcterms:W3CDTF">2024-03-09T21:06:31Z</dcterms:created>
  <dcterms:modified xsi:type="dcterms:W3CDTF">2024-03-10T01:22:28Z</dcterms:modified>
</cp:coreProperties>
</file>